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57" r:id="rId3"/>
    <p:sldId id="258" r:id="rId4"/>
    <p:sldId id="259"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23"/>
    <p:restoredTop sz="94674"/>
  </p:normalViewPr>
  <p:slideViewPr>
    <p:cSldViewPr snapToGrid="0" snapToObjects="1">
      <p:cViewPr varScale="1">
        <p:scale>
          <a:sx n="86" d="100"/>
          <a:sy n="86" d="100"/>
        </p:scale>
        <p:origin x="3056" y="20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29FEA7-4E69-954F-9B7F-E8BF6312C9A5}" type="datetimeFigureOut">
              <a:rPr kumimoji="1" lang="ja-JP" altLang="en-US" smtClean="0"/>
              <a:t>2018/4/7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241943-7596-864C-829A-D15FE2DA523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29FEA7-4E69-954F-9B7F-E8BF6312C9A5}" type="datetimeFigureOut">
              <a:rPr kumimoji="1" lang="ja-JP" altLang="en-US" smtClean="0"/>
              <a:t>2018/4/7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241943-7596-864C-829A-D15FE2DA5233}" type="slidenum">
              <a:rPr kumimoji="1" lang="ja-JP" altLang="en-US" smtClean="0"/>
              <a:t>‹#›</a:t>
            </a:fld>
            <a:endParaRPr kumimoji="1" lang="ja-JP" altLang="en-US"/>
          </a:p>
        </p:txBody>
      </p:sp>
    </p:spTree>
    <p:extLst>
      <p:ext uri="{BB962C8B-B14F-4D97-AF65-F5344CB8AC3E}">
        <p14:creationId xmlns:p14="http://schemas.microsoft.com/office/powerpoint/2010/main" val="260550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1A3921C-6CD3-2C4E-A9E8-A2A41B5FFD76}"/>
              </a:ext>
            </a:extLst>
          </p:cNvPr>
          <p:cNvSpPr txBox="1"/>
          <p:nvPr/>
        </p:nvSpPr>
        <p:spPr>
          <a:xfrm>
            <a:off x="471488" y="1633928"/>
            <a:ext cx="5915026" cy="2893100"/>
          </a:xfrm>
          <a:prstGeom prst="rect">
            <a:avLst/>
          </a:prstGeom>
          <a:noFill/>
        </p:spPr>
        <p:txBody>
          <a:bodyPr wrap="square" rtlCol="0">
            <a:spAutoFit/>
          </a:bodyPr>
          <a:lstStyle/>
          <a:p>
            <a:pPr marL="285750" indent="-285750">
              <a:buFont typeface="Arial" charset="0"/>
              <a:buChar char="•"/>
            </a:pPr>
            <a:r>
              <a:rPr lang="ja-JP" altLang="en-US" sz="1400" dirty="0">
                <a:latin typeface="Meiryo" charset="-128"/>
                <a:ea typeface="Meiryo" charset="-128"/>
                <a:cs typeface="Meiryo" charset="-128"/>
              </a:rPr>
              <a:t>内容は画像センシング分野に関係する求人・インターンシップ・ハッカソン等技術系イベントに限定させて頂きます。</a:t>
            </a:r>
          </a:p>
          <a:p>
            <a:pPr marL="285750" indent="-285750" algn="just">
              <a:buFont typeface="Arial" charset="0"/>
              <a:buChar char="•"/>
            </a:pPr>
            <a:r>
              <a:rPr lang="ja-JP" altLang="en-US" sz="1400" dirty="0">
                <a:latin typeface="Meiryo" charset="-128"/>
                <a:ea typeface="Meiryo" charset="-128"/>
                <a:cs typeface="Meiryo" charset="-128"/>
              </a:rPr>
              <a:t>掲示には本テンプレートをご利用</a:t>
            </a:r>
            <a:r>
              <a:rPr lang="ja-JP" altLang="en-US" sz="1400">
                <a:latin typeface="Meiryo" charset="-128"/>
                <a:ea typeface="Meiryo" charset="-128"/>
                <a:cs typeface="Meiryo" charset="-128"/>
              </a:rPr>
              <a:t>頂き、印刷してお持ち</a:t>
            </a:r>
            <a:r>
              <a:rPr lang="ja-JP" altLang="en-US" sz="1400" dirty="0">
                <a:latin typeface="Meiryo" charset="-128"/>
                <a:ea typeface="Meiryo" charset="-128"/>
                <a:cs typeface="Meiryo" charset="-128"/>
              </a:rPr>
              <a:t>下さい。</a:t>
            </a:r>
          </a:p>
          <a:p>
            <a:pPr marL="285750" indent="-285750">
              <a:buFont typeface="Arial" charset="0"/>
              <a:buChar char="•"/>
            </a:pPr>
            <a:r>
              <a:rPr lang="ja-JP" altLang="en-US" sz="1400" dirty="0">
                <a:latin typeface="Meiryo" charset="-128"/>
                <a:ea typeface="Meiryo" charset="-128"/>
                <a:cs typeface="Meiryo" charset="-128"/>
              </a:rPr>
              <a:t>会場</a:t>
            </a:r>
            <a:r>
              <a:rPr lang="en-US" altLang="ja-JP" sz="1400" dirty="0">
                <a:latin typeface="Meiryo" charset="-128"/>
                <a:ea typeface="Meiryo" charset="-128"/>
                <a:cs typeface="Meiryo" charset="-128"/>
              </a:rPr>
              <a:t>IS</a:t>
            </a:r>
            <a:r>
              <a:rPr lang="ja-JP" altLang="en-US" sz="1400" dirty="0">
                <a:latin typeface="Meiryo" charset="-128"/>
                <a:ea typeface="Meiryo" charset="-128"/>
                <a:cs typeface="Meiryo" charset="-128"/>
              </a:rPr>
              <a:t>ゾーンまたは</a:t>
            </a:r>
            <a:r>
              <a:rPr lang="en-US" altLang="ja-JP" sz="1400" dirty="0">
                <a:latin typeface="Meiryo" charset="-128"/>
                <a:ea typeface="Meiryo" charset="-128"/>
                <a:cs typeface="Meiryo" charset="-128"/>
              </a:rPr>
              <a:t>DS</a:t>
            </a:r>
            <a:r>
              <a:rPr lang="ja-JP" altLang="en-US" sz="1400" dirty="0">
                <a:latin typeface="Meiryo" charset="-128"/>
                <a:ea typeface="Meiryo" charset="-128"/>
                <a:cs typeface="Meiryo" charset="-128"/>
              </a:rPr>
              <a:t>ゾーン付近に</a:t>
            </a:r>
            <a:r>
              <a:rPr lang="en-US" altLang="ja-JP" sz="1400" dirty="0">
                <a:latin typeface="Meiryo" charset="-128"/>
                <a:ea typeface="Meiryo" charset="-128"/>
                <a:cs typeface="Meiryo" charset="-128"/>
              </a:rPr>
              <a:t>Job Board</a:t>
            </a:r>
            <a:r>
              <a:rPr lang="ja-JP" altLang="en-US" sz="1400" dirty="0">
                <a:latin typeface="Meiryo" charset="-128"/>
                <a:ea typeface="Meiryo" charset="-128"/>
                <a:cs typeface="Meiryo" charset="-128"/>
              </a:rPr>
              <a:t>を設置しますのでご自由に貼り付けて下さい。</a:t>
            </a:r>
          </a:p>
          <a:p>
            <a:pPr marL="285750" indent="-285750" algn="just">
              <a:buFont typeface="Arial" charset="0"/>
              <a:buChar char="•"/>
            </a:pPr>
            <a:r>
              <a:rPr lang="ja-JP" altLang="en-US" sz="1400" b="1" dirty="0">
                <a:latin typeface="Meiryo" charset="-128"/>
                <a:ea typeface="Meiryo" charset="-128"/>
                <a:cs typeface="Meiryo" charset="-128"/>
              </a:rPr>
              <a:t>連絡先には必ず</a:t>
            </a:r>
            <a:r>
              <a:rPr lang="en-US" altLang="ja-JP" sz="1400" b="1" dirty="0">
                <a:latin typeface="Meiryo" charset="-128"/>
                <a:ea typeface="Meiryo" charset="-128"/>
                <a:cs typeface="Meiryo" charset="-128"/>
              </a:rPr>
              <a:t>Email</a:t>
            </a:r>
            <a:r>
              <a:rPr lang="ja-JP" altLang="en-US" sz="1400" b="1" dirty="0">
                <a:latin typeface="Meiryo" charset="-128"/>
                <a:ea typeface="Meiryo" charset="-128"/>
                <a:cs typeface="Meiryo" charset="-128"/>
              </a:rPr>
              <a:t>アドレスか電話番号をご記入下さい。</a:t>
            </a:r>
            <a:endParaRPr lang="en-US" altLang="ja-JP" sz="1400" b="1" dirty="0">
              <a:latin typeface="Meiryo" charset="-128"/>
              <a:ea typeface="Meiryo" charset="-128"/>
              <a:cs typeface="Meiryo" charset="-128"/>
            </a:endParaRPr>
          </a:p>
          <a:p>
            <a:pPr marL="285750" indent="-285750">
              <a:buFont typeface="Arial" charset="0"/>
              <a:buChar char="•"/>
            </a:pPr>
            <a:r>
              <a:rPr lang="en-US" altLang="ja-JP" sz="1400" dirty="0">
                <a:latin typeface="Meiryo" charset="-128"/>
                <a:ea typeface="Meiryo" charset="-128"/>
                <a:cs typeface="Meiryo" charset="-128"/>
              </a:rPr>
              <a:t>SSII</a:t>
            </a:r>
            <a:r>
              <a:rPr lang="ja-JP" altLang="en-US" sz="1400" dirty="0">
                <a:latin typeface="Meiryo" charset="-128"/>
                <a:ea typeface="Meiryo" charset="-128"/>
                <a:cs typeface="Meiryo" charset="-128"/>
              </a:rPr>
              <a:t>は掲示する場所のみを提供致します。掲示の依頼は受け付けませんのでご了承下さい。また、その後の交渉につきましては各自が責任をもって行って下さい。</a:t>
            </a:r>
          </a:p>
          <a:p>
            <a:pPr marL="285750" indent="-285750">
              <a:buFont typeface="Arial" charset="0"/>
              <a:buChar char="•"/>
            </a:pPr>
            <a:r>
              <a:rPr lang="ja-JP" altLang="en-US" sz="1400" dirty="0">
                <a:latin typeface="Meiryo" charset="-128"/>
                <a:ea typeface="Meiryo" charset="-128"/>
                <a:cs typeface="Meiryo" charset="-128"/>
              </a:rPr>
              <a:t>組織委員が不適当と判断したものについては掲示をお断りする場合がありますのでご了承下さい。</a:t>
            </a:r>
          </a:p>
          <a:p>
            <a:pPr marL="285750" indent="-285750">
              <a:buFont typeface="Arial" charset="0"/>
              <a:buChar char="•"/>
            </a:pPr>
            <a:r>
              <a:rPr lang="ja-JP" altLang="en-US" sz="1400" dirty="0">
                <a:latin typeface="Meiryo" charset="-128"/>
                <a:ea typeface="Meiryo" charset="-128"/>
                <a:cs typeface="Meiryo" charset="-128"/>
              </a:rPr>
              <a:t>掲示物は会期終了後、運営委員が破棄致しますのでご了承下さい。</a:t>
            </a:r>
          </a:p>
          <a:p>
            <a:pPr marL="285750" indent="-285750">
              <a:buFont typeface="Arial" charset="0"/>
              <a:buChar char="•"/>
            </a:pPr>
            <a:endParaRPr kumimoji="1" lang="ja-JP" altLang="en-US" sz="1400" dirty="0">
              <a:latin typeface="Meiryo" charset="-128"/>
              <a:ea typeface="Meiryo" charset="-128"/>
              <a:cs typeface="Meiryo" charset="-128"/>
            </a:endParaRPr>
          </a:p>
        </p:txBody>
      </p:sp>
      <p:sp>
        <p:nvSpPr>
          <p:cNvPr id="5" name="タイトル 4">
            <a:extLst>
              <a:ext uri="{FF2B5EF4-FFF2-40B4-BE49-F238E27FC236}">
                <a16:creationId xmlns:a16="http://schemas.microsoft.com/office/drawing/2014/main" id="{8C88FA0A-5DAE-B741-A436-07D559E08EF6}"/>
              </a:ext>
            </a:extLst>
          </p:cNvPr>
          <p:cNvSpPr>
            <a:spLocks noGrp="1"/>
          </p:cNvSpPr>
          <p:nvPr>
            <p:ph type="title"/>
          </p:nvPr>
        </p:nvSpPr>
        <p:spPr>
          <a:xfrm>
            <a:off x="471488" y="527405"/>
            <a:ext cx="5915025" cy="1106523"/>
          </a:xfrm>
        </p:spPr>
        <p:txBody>
          <a:bodyPr/>
          <a:lstStyle/>
          <a:p>
            <a:r>
              <a:rPr kumimoji="1" lang="en-US" altLang="ja-JP" b="1" dirty="0"/>
              <a:t>SSII Job Board </a:t>
            </a:r>
            <a:r>
              <a:rPr kumimoji="1" lang="ja-JP" altLang="en-US" b="1"/>
              <a:t>注意事項</a:t>
            </a:r>
          </a:p>
        </p:txBody>
      </p:sp>
    </p:spTree>
    <p:extLst>
      <p:ext uri="{BB962C8B-B14F-4D97-AF65-F5344CB8AC3E}">
        <p14:creationId xmlns:p14="http://schemas.microsoft.com/office/powerpoint/2010/main" val="421845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71487" y="217272"/>
            <a:ext cx="2687349" cy="544728"/>
          </a:xfrm>
        </p:spPr>
        <p:txBody>
          <a:bodyPr>
            <a:normAutofit/>
          </a:bodyPr>
          <a:lstStyle/>
          <a:p>
            <a:pPr algn="just"/>
            <a:r>
              <a:rPr kumimoji="1" lang="en-US" altLang="ja-JP" sz="1600" b="1" dirty="0">
                <a:latin typeface="Meiryo" charset="-128"/>
                <a:ea typeface="Meiryo" charset="-128"/>
                <a:cs typeface="Meiryo" charset="-128"/>
              </a:rPr>
              <a:t>SSII</a:t>
            </a:r>
            <a:r>
              <a:rPr kumimoji="1" lang="ja-JP" altLang="en-US" sz="1600" b="1" dirty="0">
                <a:latin typeface="Meiryo" charset="-128"/>
                <a:ea typeface="Meiryo" charset="-128"/>
                <a:cs typeface="Meiryo" charset="-128"/>
              </a:rPr>
              <a:t> </a:t>
            </a:r>
            <a:r>
              <a:rPr kumimoji="1" lang="en-US" altLang="ja-JP" sz="1600" b="1" dirty="0">
                <a:latin typeface="Meiryo" charset="-128"/>
                <a:ea typeface="Meiryo" charset="-128"/>
                <a:cs typeface="Meiryo" charset="-128"/>
              </a:rPr>
              <a:t>Job</a:t>
            </a:r>
            <a:r>
              <a:rPr kumimoji="1" lang="ja-JP" altLang="en-US" sz="1600" b="1" dirty="0">
                <a:latin typeface="Meiryo" charset="-128"/>
                <a:ea typeface="Meiryo" charset="-128"/>
                <a:cs typeface="Meiryo" charset="-128"/>
              </a:rPr>
              <a:t> </a:t>
            </a:r>
            <a:r>
              <a:rPr kumimoji="1" lang="en-US" altLang="ja-JP" sz="1600" b="1" dirty="0">
                <a:latin typeface="Meiryo" charset="-128"/>
                <a:ea typeface="Meiryo" charset="-128"/>
                <a:cs typeface="Meiryo" charset="-128"/>
              </a:rPr>
              <a:t>Board</a:t>
            </a:r>
            <a:endParaRPr kumimoji="1" lang="ja-JP" altLang="en-US" sz="1600" b="1" dirty="0">
              <a:latin typeface="Meiryo" charset="-128"/>
              <a:ea typeface="Meiryo" charset="-128"/>
              <a:cs typeface="Meiryo" charset="-128"/>
            </a:endParaRPr>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3550907975"/>
              </p:ext>
            </p:extLst>
          </p:nvPr>
        </p:nvGraphicFramePr>
        <p:xfrm>
          <a:off x="471488" y="761999"/>
          <a:ext cx="5915026" cy="8516913"/>
        </p:xfrm>
        <a:graphic>
          <a:graphicData uri="http://schemas.openxmlformats.org/drawingml/2006/table">
            <a:tbl>
              <a:tblPr bandRow="1">
                <a:tableStyleId>{8799B23B-EC83-4686-B30A-512413B5E67A}</a:tableStyleId>
              </a:tblPr>
              <a:tblGrid>
                <a:gridCol w="1953057">
                  <a:extLst>
                    <a:ext uri="{9D8B030D-6E8A-4147-A177-3AD203B41FA5}">
                      <a16:colId xmlns:a16="http://schemas.microsoft.com/office/drawing/2014/main" val="20000"/>
                    </a:ext>
                  </a:extLst>
                </a:gridCol>
                <a:gridCol w="3961969">
                  <a:extLst>
                    <a:ext uri="{9D8B030D-6E8A-4147-A177-3AD203B41FA5}">
                      <a16:colId xmlns:a16="http://schemas.microsoft.com/office/drawing/2014/main" val="20001"/>
                    </a:ext>
                  </a:extLst>
                </a:gridCol>
              </a:tblGrid>
              <a:tr h="561398">
                <a:tc>
                  <a:txBody>
                    <a:bodyPr/>
                    <a:lstStyle/>
                    <a:p>
                      <a:pPr algn="just"/>
                      <a:r>
                        <a:rPr kumimoji="1" lang="ja-JP" altLang="en-US" sz="1600" dirty="0">
                          <a:latin typeface="Meiryo" charset="-128"/>
                          <a:ea typeface="Meiryo" charset="-128"/>
                          <a:cs typeface="Meiryo" charset="-128"/>
                        </a:rPr>
                        <a:t>会社・大学・組織名</a:t>
                      </a:r>
                      <a:r>
                        <a:rPr kumimoji="1" lang="en-US" altLang="ja-JP" sz="1600" dirty="0">
                          <a:latin typeface="Meiryo" charset="-128"/>
                          <a:ea typeface="Meiryo" charset="-128"/>
                          <a:cs typeface="Meiryo" charset="-128"/>
                        </a:rPr>
                        <a:t> (</a:t>
                      </a:r>
                      <a:r>
                        <a:rPr kumimoji="1" lang="ja-JP" altLang="en-US" sz="1600" dirty="0">
                          <a:latin typeface="Meiryo" charset="-128"/>
                          <a:ea typeface="Meiryo" charset="-128"/>
                          <a:cs typeface="Meiryo" charset="-128"/>
                        </a:rPr>
                        <a:t>部署</a:t>
                      </a:r>
                      <a:r>
                        <a:rPr kumimoji="1" lang="en-US" altLang="ja-JP" sz="1600" dirty="0">
                          <a:latin typeface="Meiryo" charset="-128"/>
                          <a:ea typeface="Meiryo" charset="-128"/>
                          <a:cs typeface="Meiryo" charset="-128"/>
                        </a:rPr>
                        <a:t>)</a:t>
                      </a:r>
                      <a:endParaRPr kumimoji="1" lang="ja-JP" altLang="en-US" sz="1600" dirty="0">
                        <a:latin typeface="Meiryo" charset="-128"/>
                        <a:ea typeface="Meiryo" charset="-128"/>
                        <a:cs typeface="Meiryo" charset="-128"/>
                      </a:endParaRP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0"/>
                  </a:ext>
                </a:extLst>
              </a:tr>
              <a:tr h="405605">
                <a:tc>
                  <a:txBody>
                    <a:bodyPr/>
                    <a:lstStyle/>
                    <a:p>
                      <a:r>
                        <a:rPr kumimoji="1" lang="ja-JP" altLang="en-US" sz="1600" dirty="0">
                          <a:latin typeface="Meiryo" charset="-128"/>
                          <a:ea typeface="Meiryo" charset="-128"/>
                          <a:cs typeface="Meiryo" charset="-128"/>
                        </a:rPr>
                        <a:t>採用職種</a:t>
                      </a: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1"/>
                  </a:ext>
                </a:extLst>
              </a:tr>
              <a:tr h="376057">
                <a:tc>
                  <a:txBody>
                    <a:bodyPr/>
                    <a:lstStyle/>
                    <a:p>
                      <a:r>
                        <a:rPr kumimoji="1" lang="ja-JP" altLang="en-US" sz="1600" dirty="0">
                          <a:latin typeface="Meiryo" charset="-128"/>
                          <a:ea typeface="Meiryo" charset="-128"/>
                          <a:cs typeface="Meiryo" charset="-128"/>
                        </a:rPr>
                        <a:t>勤務地</a:t>
                      </a: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2"/>
                  </a:ext>
                </a:extLst>
              </a:tr>
              <a:tr h="875252">
                <a:tc>
                  <a:txBody>
                    <a:bodyPr/>
                    <a:lstStyle/>
                    <a:p>
                      <a:r>
                        <a:rPr kumimoji="1" lang="ja-JP" altLang="en-US" sz="1600" dirty="0">
                          <a:latin typeface="Meiryo" charset="-128"/>
                          <a:ea typeface="Meiryo" charset="-128"/>
                          <a:cs typeface="Meiryo" charset="-128"/>
                        </a:rPr>
                        <a:t>仕事内容</a:t>
                      </a: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3"/>
                  </a:ext>
                </a:extLst>
              </a:tr>
              <a:tr h="871537">
                <a:tc>
                  <a:txBody>
                    <a:bodyPr/>
                    <a:lstStyle/>
                    <a:p>
                      <a:r>
                        <a:rPr kumimoji="1" lang="ja-JP" altLang="en-US" sz="1600" dirty="0">
                          <a:latin typeface="Meiryo" charset="-128"/>
                          <a:ea typeface="Meiryo" charset="-128"/>
                          <a:cs typeface="Meiryo" charset="-128"/>
                        </a:rPr>
                        <a:t>待遇</a:t>
                      </a: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4"/>
                  </a:ext>
                </a:extLst>
              </a:tr>
              <a:tr h="700088">
                <a:tc>
                  <a:txBody>
                    <a:bodyPr/>
                    <a:lstStyle/>
                    <a:p>
                      <a:pPr algn="just"/>
                      <a:r>
                        <a:rPr kumimoji="1" lang="ja-JP" altLang="en-US" sz="1600" dirty="0">
                          <a:latin typeface="Meiryo" charset="-128"/>
                          <a:ea typeface="Meiryo" charset="-128"/>
                          <a:cs typeface="Meiryo" charset="-128"/>
                        </a:rPr>
                        <a:t>連絡先</a:t>
                      </a: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5"/>
                  </a:ext>
                </a:extLst>
              </a:tr>
              <a:tr h="362106">
                <a:tc gridSpan="2">
                  <a:txBody>
                    <a:bodyPr/>
                    <a:lstStyle/>
                    <a:p>
                      <a:pPr algn="ctr"/>
                      <a:r>
                        <a:rPr kumimoji="1" lang="ja-JP" altLang="en-US" sz="1600">
                          <a:latin typeface="Meiryo" charset="-128"/>
                          <a:ea typeface="Meiryo" charset="-128"/>
                          <a:cs typeface="Meiryo" charset="-128"/>
                        </a:rPr>
                        <a:t>自由記述欄</a:t>
                      </a:r>
                      <a:endParaRPr kumimoji="1" lang="ja-JP" altLang="en-US" sz="1600" dirty="0">
                        <a:latin typeface="Meiryo" charset="-128"/>
                        <a:ea typeface="Meiryo" charset="-128"/>
                        <a:cs typeface="Meiryo" charset="-128"/>
                      </a:endParaRPr>
                    </a:p>
                  </a:txBody>
                  <a:tcPr/>
                </a:tc>
                <a:tc hMerge="1">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2531300310"/>
                  </a:ext>
                </a:extLst>
              </a:tr>
              <a:tr h="4347148">
                <a:tc gridSpan="2">
                  <a:txBody>
                    <a:bodyPr/>
                    <a:lstStyle/>
                    <a:p>
                      <a:pPr algn="just"/>
                      <a:endParaRPr kumimoji="1" lang="ja-JP" altLang="en-US" sz="1600" dirty="0">
                        <a:latin typeface="Meiryo" charset="-128"/>
                        <a:ea typeface="Meiryo" charset="-128"/>
                        <a:cs typeface="Meiryo" charset="-128"/>
                      </a:endParaRPr>
                    </a:p>
                  </a:txBody>
                  <a:tcPr/>
                </a:tc>
                <a:tc hMerge="1">
                  <a:txBody>
                    <a:bodyPr/>
                    <a:lstStyle/>
                    <a:p>
                      <a:endParaRPr kumimoji="1" lang="ja-JP" altLang="en-US"/>
                    </a:p>
                  </a:txBody>
                  <a:tcPr/>
                </a:tc>
                <a:extLst>
                  <a:ext uri="{0D108BD9-81ED-4DB2-BD59-A6C34878D82A}">
                    <a16:rowId xmlns:a16="http://schemas.microsoft.com/office/drawing/2014/main" val="417056532"/>
                  </a:ext>
                </a:extLst>
              </a:tr>
            </a:tbl>
          </a:graphicData>
        </a:graphic>
      </p:graphicFrame>
      <p:sp>
        <p:nvSpPr>
          <p:cNvPr id="5" name="タイトル 5"/>
          <p:cNvSpPr txBox="1">
            <a:spLocks/>
          </p:cNvSpPr>
          <p:nvPr/>
        </p:nvSpPr>
        <p:spPr>
          <a:xfrm>
            <a:off x="3158836" y="217272"/>
            <a:ext cx="3227677" cy="5447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just"/>
            <a:r>
              <a:rPr lang="ja-JP" altLang="en-US" sz="3200" b="1" dirty="0">
                <a:latin typeface="Meiryo" charset="-128"/>
                <a:ea typeface="Meiryo" charset="-128"/>
                <a:cs typeface="Meiryo" charset="-128"/>
              </a:rPr>
              <a:t>求人情報</a:t>
            </a:r>
          </a:p>
        </p:txBody>
      </p:sp>
    </p:spTree>
    <p:extLst>
      <p:ext uri="{BB962C8B-B14F-4D97-AF65-F5344CB8AC3E}">
        <p14:creationId xmlns:p14="http://schemas.microsoft.com/office/powerpoint/2010/main" val="2098237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44553" y="63791"/>
            <a:ext cx="5915025" cy="851690"/>
          </a:xfrm>
        </p:spPr>
        <p:txBody>
          <a:bodyPr>
            <a:normAutofit/>
          </a:bodyPr>
          <a:lstStyle/>
          <a:p>
            <a:pPr algn="just"/>
            <a:r>
              <a:rPr kumimoji="1" lang="en-US" altLang="ja-JP" sz="1600" b="1" dirty="0">
                <a:latin typeface="Meiryo" charset="-128"/>
                <a:ea typeface="Meiryo" charset="-128"/>
                <a:cs typeface="Meiryo" charset="-128"/>
              </a:rPr>
              <a:t>SSII</a:t>
            </a:r>
            <a:r>
              <a:rPr kumimoji="1" lang="ja-JP" altLang="en-US" sz="1600" b="1" dirty="0">
                <a:latin typeface="Meiryo" charset="-128"/>
                <a:ea typeface="Meiryo" charset="-128"/>
                <a:cs typeface="Meiryo" charset="-128"/>
              </a:rPr>
              <a:t> </a:t>
            </a:r>
            <a:r>
              <a:rPr kumimoji="1" lang="en-US" altLang="ja-JP" sz="1600" b="1" dirty="0">
                <a:latin typeface="Meiryo" charset="-128"/>
                <a:ea typeface="Meiryo" charset="-128"/>
                <a:cs typeface="Meiryo" charset="-128"/>
              </a:rPr>
              <a:t>Job</a:t>
            </a:r>
            <a:r>
              <a:rPr kumimoji="1" lang="ja-JP" altLang="en-US" sz="1600" b="1" dirty="0">
                <a:latin typeface="Meiryo" charset="-128"/>
                <a:ea typeface="Meiryo" charset="-128"/>
                <a:cs typeface="Meiryo" charset="-128"/>
              </a:rPr>
              <a:t> </a:t>
            </a:r>
            <a:r>
              <a:rPr kumimoji="1" lang="en-US" altLang="ja-JP" sz="1600" b="1" dirty="0">
                <a:latin typeface="Meiryo" charset="-128"/>
                <a:ea typeface="Meiryo" charset="-128"/>
                <a:cs typeface="Meiryo" charset="-128"/>
              </a:rPr>
              <a:t>Board</a:t>
            </a:r>
            <a:endParaRPr kumimoji="1" lang="ja-JP" altLang="en-US" sz="1600" b="1" dirty="0">
              <a:latin typeface="Meiryo" charset="-128"/>
              <a:ea typeface="Meiryo" charset="-128"/>
              <a:cs typeface="Meiryo" charset="-128"/>
            </a:endParaRPr>
          </a:p>
        </p:txBody>
      </p:sp>
      <p:sp>
        <p:nvSpPr>
          <p:cNvPr id="5" name="タイトル 5"/>
          <p:cNvSpPr txBox="1">
            <a:spLocks/>
          </p:cNvSpPr>
          <p:nvPr/>
        </p:nvSpPr>
        <p:spPr>
          <a:xfrm>
            <a:off x="2844043" y="217272"/>
            <a:ext cx="3227677" cy="544728"/>
          </a:xfrm>
          <a:prstGeom prst="rect">
            <a:avLst/>
          </a:prstGeom>
        </p:spPr>
        <p:txBody>
          <a:bodyPr vert="horz" lIns="91440" tIns="45720" rIns="91440" bIns="45720" rtlCol="0" anchor="ctr">
            <a:normAutofit fontScale="85000" lnSpcReduction="100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just"/>
            <a:r>
              <a:rPr lang="ja-JP" altLang="en-US" sz="3200" b="1" dirty="0">
                <a:latin typeface="Meiryo" charset="-128"/>
                <a:ea typeface="Meiryo" charset="-128"/>
                <a:cs typeface="Meiryo" charset="-128"/>
              </a:rPr>
              <a:t>インターンシップ</a:t>
            </a:r>
          </a:p>
        </p:txBody>
      </p:sp>
      <p:graphicFrame>
        <p:nvGraphicFramePr>
          <p:cNvPr id="8" name="コンテンツ プレースホルダー 2">
            <a:extLst>
              <a:ext uri="{FF2B5EF4-FFF2-40B4-BE49-F238E27FC236}">
                <a16:creationId xmlns:a16="http://schemas.microsoft.com/office/drawing/2014/main" id="{E48EDC63-5218-7540-9CB5-DB8224C047E9}"/>
              </a:ext>
            </a:extLst>
          </p:cNvPr>
          <p:cNvGraphicFramePr>
            <a:graphicFrameLocks/>
          </p:cNvGraphicFramePr>
          <p:nvPr>
            <p:extLst>
              <p:ext uri="{D42A27DB-BD31-4B8C-83A1-F6EECF244321}">
                <p14:modId xmlns:p14="http://schemas.microsoft.com/office/powerpoint/2010/main" val="2700044872"/>
              </p:ext>
            </p:extLst>
          </p:nvPr>
        </p:nvGraphicFramePr>
        <p:xfrm>
          <a:off x="444553" y="762000"/>
          <a:ext cx="5915026" cy="8576873"/>
        </p:xfrm>
        <a:graphic>
          <a:graphicData uri="http://schemas.openxmlformats.org/drawingml/2006/table">
            <a:tbl>
              <a:tblPr bandRow="1">
                <a:tableStyleId>{8799B23B-EC83-4686-B30A-512413B5E67A}</a:tableStyleId>
              </a:tblPr>
              <a:tblGrid>
                <a:gridCol w="1953057">
                  <a:extLst>
                    <a:ext uri="{9D8B030D-6E8A-4147-A177-3AD203B41FA5}">
                      <a16:colId xmlns:a16="http://schemas.microsoft.com/office/drawing/2014/main" val="20000"/>
                    </a:ext>
                  </a:extLst>
                </a:gridCol>
                <a:gridCol w="3961969">
                  <a:extLst>
                    <a:ext uri="{9D8B030D-6E8A-4147-A177-3AD203B41FA5}">
                      <a16:colId xmlns:a16="http://schemas.microsoft.com/office/drawing/2014/main" val="20001"/>
                    </a:ext>
                  </a:extLst>
                </a:gridCol>
              </a:tblGrid>
              <a:tr h="561398">
                <a:tc>
                  <a:txBody>
                    <a:bodyPr/>
                    <a:lstStyle/>
                    <a:p>
                      <a:pPr algn="just"/>
                      <a:r>
                        <a:rPr kumimoji="1" lang="ja-JP" altLang="en-US" sz="1600">
                          <a:latin typeface="Meiryo" charset="-128"/>
                          <a:ea typeface="Meiryo" charset="-128"/>
                          <a:cs typeface="Meiryo" charset="-128"/>
                        </a:rPr>
                        <a:t>会社・組織名</a:t>
                      </a:r>
                      <a:endParaRPr kumimoji="1" lang="en-US" altLang="ja-JP" sz="1600" dirty="0">
                        <a:latin typeface="Meiryo" charset="-128"/>
                        <a:ea typeface="Meiryo" charset="-128"/>
                        <a:cs typeface="Meiryo" charset="-128"/>
                      </a:endParaRPr>
                    </a:p>
                    <a:p>
                      <a:pPr algn="just"/>
                      <a:r>
                        <a:rPr kumimoji="1" lang="en-US" altLang="ja-JP" sz="1600" dirty="0">
                          <a:latin typeface="Meiryo" charset="-128"/>
                          <a:ea typeface="Meiryo" charset="-128"/>
                          <a:cs typeface="Meiryo" charset="-128"/>
                        </a:rPr>
                        <a:t> (</a:t>
                      </a:r>
                      <a:r>
                        <a:rPr kumimoji="1" lang="ja-JP" altLang="en-US" sz="1600">
                          <a:latin typeface="Meiryo" charset="-128"/>
                          <a:ea typeface="Meiryo" charset="-128"/>
                          <a:cs typeface="Meiryo" charset="-128"/>
                        </a:rPr>
                        <a:t>部署</a:t>
                      </a:r>
                      <a:r>
                        <a:rPr kumimoji="1" lang="en-US" altLang="ja-JP" sz="1600" dirty="0">
                          <a:latin typeface="Meiryo" charset="-128"/>
                          <a:ea typeface="Meiryo" charset="-128"/>
                          <a:cs typeface="Meiryo" charset="-128"/>
                        </a:rPr>
                        <a:t>)</a:t>
                      </a:r>
                      <a:endParaRPr kumimoji="1" lang="ja-JP" altLang="en-US" sz="1600" dirty="0">
                        <a:latin typeface="Meiryo" charset="-128"/>
                        <a:ea typeface="Meiryo" charset="-128"/>
                        <a:cs typeface="Meiryo" charset="-128"/>
                      </a:endParaRP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0"/>
                  </a:ext>
                </a:extLst>
              </a:tr>
              <a:tr h="405605">
                <a:tc>
                  <a:txBody>
                    <a:bodyPr/>
                    <a:lstStyle/>
                    <a:p>
                      <a:r>
                        <a:rPr kumimoji="1" lang="ja-JP" altLang="en-US" sz="1600">
                          <a:latin typeface="Meiryo" charset="-128"/>
                          <a:ea typeface="Meiryo" charset="-128"/>
                          <a:cs typeface="Meiryo" charset="-128"/>
                        </a:rPr>
                        <a:t>対象</a:t>
                      </a:r>
                      <a:endParaRPr kumimoji="1" lang="ja-JP" altLang="en-US" sz="1600" dirty="0">
                        <a:latin typeface="Meiryo" charset="-128"/>
                        <a:ea typeface="Meiryo" charset="-128"/>
                        <a:cs typeface="Meiryo" charset="-128"/>
                      </a:endParaRP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1"/>
                  </a:ext>
                </a:extLst>
              </a:tr>
              <a:tr h="636712">
                <a:tc>
                  <a:txBody>
                    <a:bodyPr/>
                    <a:lstStyle/>
                    <a:p>
                      <a:r>
                        <a:rPr kumimoji="1" lang="ja-JP" altLang="en-US" sz="1600" dirty="0">
                          <a:latin typeface="Meiryo" charset="-128"/>
                          <a:ea typeface="Meiryo" charset="-128"/>
                          <a:cs typeface="Meiryo" charset="-128"/>
                        </a:rPr>
                        <a:t>勤務地</a:t>
                      </a: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2"/>
                  </a:ext>
                </a:extLst>
              </a:tr>
              <a:tr h="674557">
                <a:tc>
                  <a:txBody>
                    <a:bodyPr/>
                    <a:lstStyle/>
                    <a:p>
                      <a:r>
                        <a:rPr kumimoji="1" lang="ja-JP" altLang="en-US" sz="1600">
                          <a:latin typeface="Meiryo" charset="-128"/>
                          <a:ea typeface="Meiryo" charset="-128"/>
                          <a:cs typeface="Meiryo" charset="-128"/>
                        </a:rPr>
                        <a:t>実施期間</a:t>
                      </a:r>
                      <a:endParaRPr kumimoji="1" lang="ja-JP" altLang="en-US" sz="1600" dirty="0">
                        <a:latin typeface="Meiryo" charset="-128"/>
                        <a:ea typeface="Meiryo" charset="-128"/>
                        <a:cs typeface="Meiryo" charset="-128"/>
                      </a:endParaRP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3"/>
                  </a:ext>
                </a:extLst>
              </a:tr>
              <a:tr h="871537">
                <a:tc>
                  <a:txBody>
                    <a:bodyPr/>
                    <a:lstStyle/>
                    <a:p>
                      <a:r>
                        <a:rPr kumimoji="1" lang="ja-JP" altLang="en-US" sz="1600">
                          <a:latin typeface="Meiryo" charset="-128"/>
                          <a:ea typeface="Meiryo" charset="-128"/>
                          <a:cs typeface="Meiryo" charset="-128"/>
                        </a:rPr>
                        <a:t>内容</a:t>
                      </a:r>
                      <a:endParaRPr kumimoji="1" lang="ja-JP" altLang="en-US" sz="1600" dirty="0">
                        <a:latin typeface="Meiryo" charset="-128"/>
                        <a:ea typeface="Meiryo" charset="-128"/>
                        <a:cs typeface="Meiryo" charset="-128"/>
                      </a:endParaRP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4"/>
                  </a:ext>
                </a:extLst>
              </a:tr>
              <a:tr h="700088">
                <a:tc>
                  <a:txBody>
                    <a:bodyPr/>
                    <a:lstStyle/>
                    <a:p>
                      <a:pPr algn="just"/>
                      <a:r>
                        <a:rPr kumimoji="1" lang="ja-JP" altLang="en-US" sz="1600" dirty="0">
                          <a:latin typeface="Meiryo" charset="-128"/>
                          <a:ea typeface="Meiryo" charset="-128"/>
                          <a:cs typeface="Meiryo" charset="-128"/>
                        </a:rPr>
                        <a:t>連絡先</a:t>
                      </a: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5"/>
                  </a:ext>
                </a:extLst>
              </a:tr>
              <a:tr h="362106">
                <a:tc gridSpan="2">
                  <a:txBody>
                    <a:bodyPr/>
                    <a:lstStyle/>
                    <a:p>
                      <a:pPr algn="ctr"/>
                      <a:r>
                        <a:rPr kumimoji="1" lang="ja-JP" altLang="en-US" sz="1600">
                          <a:latin typeface="Meiryo" charset="-128"/>
                          <a:ea typeface="Meiryo" charset="-128"/>
                          <a:cs typeface="Meiryo" charset="-128"/>
                        </a:rPr>
                        <a:t>自由記述欄</a:t>
                      </a:r>
                      <a:endParaRPr kumimoji="1" lang="ja-JP" altLang="en-US" sz="1600" dirty="0">
                        <a:latin typeface="Meiryo" charset="-128"/>
                        <a:ea typeface="Meiryo" charset="-128"/>
                        <a:cs typeface="Meiryo" charset="-128"/>
                      </a:endParaRPr>
                    </a:p>
                  </a:txBody>
                  <a:tcPr/>
                </a:tc>
                <a:tc hMerge="1">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2531300310"/>
                  </a:ext>
                </a:extLst>
              </a:tr>
              <a:tr h="4347148">
                <a:tc gridSpan="2">
                  <a:txBody>
                    <a:bodyPr/>
                    <a:lstStyle/>
                    <a:p>
                      <a:pPr algn="just"/>
                      <a:endParaRPr kumimoji="1" lang="ja-JP" altLang="en-US" sz="1600" dirty="0">
                        <a:latin typeface="Meiryo" charset="-128"/>
                        <a:ea typeface="Meiryo" charset="-128"/>
                        <a:cs typeface="Meiryo" charset="-128"/>
                      </a:endParaRPr>
                    </a:p>
                  </a:txBody>
                  <a:tcPr/>
                </a:tc>
                <a:tc hMerge="1">
                  <a:txBody>
                    <a:bodyPr/>
                    <a:lstStyle/>
                    <a:p>
                      <a:endParaRPr kumimoji="1" lang="ja-JP" altLang="en-US"/>
                    </a:p>
                  </a:txBody>
                  <a:tcPr/>
                </a:tc>
                <a:extLst>
                  <a:ext uri="{0D108BD9-81ED-4DB2-BD59-A6C34878D82A}">
                    <a16:rowId xmlns:a16="http://schemas.microsoft.com/office/drawing/2014/main" val="417056532"/>
                  </a:ext>
                </a:extLst>
              </a:tr>
            </a:tbl>
          </a:graphicData>
        </a:graphic>
      </p:graphicFrame>
    </p:spTree>
    <p:extLst>
      <p:ext uri="{BB962C8B-B14F-4D97-AF65-F5344CB8AC3E}">
        <p14:creationId xmlns:p14="http://schemas.microsoft.com/office/powerpoint/2010/main" val="99402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71488" y="71286"/>
            <a:ext cx="5915025" cy="836700"/>
          </a:xfrm>
        </p:spPr>
        <p:txBody>
          <a:bodyPr>
            <a:normAutofit/>
          </a:bodyPr>
          <a:lstStyle/>
          <a:p>
            <a:pPr algn="just"/>
            <a:r>
              <a:rPr kumimoji="1" lang="en-US" altLang="ja-JP" sz="1600" b="1" dirty="0">
                <a:latin typeface="Meiryo" charset="-128"/>
                <a:ea typeface="Meiryo" charset="-128"/>
                <a:cs typeface="Meiryo" charset="-128"/>
              </a:rPr>
              <a:t>SSII</a:t>
            </a:r>
            <a:r>
              <a:rPr kumimoji="1" lang="ja-JP" altLang="en-US" sz="1600" b="1" dirty="0">
                <a:latin typeface="Meiryo" charset="-128"/>
                <a:ea typeface="Meiryo" charset="-128"/>
                <a:cs typeface="Meiryo" charset="-128"/>
              </a:rPr>
              <a:t> </a:t>
            </a:r>
            <a:r>
              <a:rPr kumimoji="1" lang="en-US" altLang="ja-JP" sz="1600" b="1" dirty="0">
                <a:latin typeface="Meiryo" charset="-128"/>
                <a:ea typeface="Meiryo" charset="-128"/>
                <a:cs typeface="Meiryo" charset="-128"/>
              </a:rPr>
              <a:t>Job</a:t>
            </a:r>
            <a:r>
              <a:rPr kumimoji="1" lang="ja-JP" altLang="en-US" sz="1600" b="1" dirty="0">
                <a:latin typeface="Meiryo" charset="-128"/>
                <a:ea typeface="Meiryo" charset="-128"/>
                <a:cs typeface="Meiryo" charset="-128"/>
              </a:rPr>
              <a:t> </a:t>
            </a:r>
            <a:r>
              <a:rPr kumimoji="1" lang="en-US" altLang="ja-JP" sz="1600" b="1" dirty="0">
                <a:latin typeface="Meiryo" charset="-128"/>
                <a:ea typeface="Meiryo" charset="-128"/>
                <a:cs typeface="Meiryo" charset="-128"/>
              </a:rPr>
              <a:t>Board</a:t>
            </a:r>
            <a:endParaRPr kumimoji="1" lang="ja-JP" altLang="en-US" sz="1600" b="1" dirty="0">
              <a:latin typeface="Meiryo" charset="-128"/>
              <a:ea typeface="Meiryo" charset="-128"/>
              <a:cs typeface="Meiryo" charset="-128"/>
            </a:endParaRPr>
          </a:p>
        </p:txBody>
      </p:sp>
      <p:sp>
        <p:nvSpPr>
          <p:cNvPr id="5" name="タイトル 5"/>
          <p:cNvSpPr txBox="1">
            <a:spLocks/>
          </p:cNvSpPr>
          <p:nvPr/>
        </p:nvSpPr>
        <p:spPr>
          <a:xfrm>
            <a:off x="3158836" y="217272"/>
            <a:ext cx="3227677" cy="5447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just"/>
            <a:r>
              <a:rPr lang="ja-JP" altLang="en-US" sz="3200" b="1" dirty="0">
                <a:latin typeface="Meiryo" charset="-128"/>
                <a:ea typeface="Meiryo" charset="-128"/>
                <a:cs typeface="Meiryo" charset="-128"/>
              </a:rPr>
              <a:t>技術系イベント</a:t>
            </a:r>
          </a:p>
        </p:txBody>
      </p:sp>
      <p:graphicFrame>
        <p:nvGraphicFramePr>
          <p:cNvPr id="7" name="コンテンツ プレースホルダー 2">
            <a:extLst>
              <a:ext uri="{FF2B5EF4-FFF2-40B4-BE49-F238E27FC236}">
                <a16:creationId xmlns:a16="http://schemas.microsoft.com/office/drawing/2014/main" id="{1F00CDF1-274E-AE4C-A396-164708DA0A39}"/>
              </a:ext>
            </a:extLst>
          </p:cNvPr>
          <p:cNvGraphicFramePr>
            <a:graphicFrameLocks/>
          </p:cNvGraphicFramePr>
          <p:nvPr>
            <p:extLst>
              <p:ext uri="{D42A27DB-BD31-4B8C-83A1-F6EECF244321}">
                <p14:modId xmlns:p14="http://schemas.microsoft.com/office/powerpoint/2010/main" val="296020805"/>
              </p:ext>
            </p:extLst>
          </p:nvPr>
        </p:nvGraphicFramePr>
        <p:xfrm>
          <a:off x="471487" y="762000"/>
          <a:ext cx="5915026" cy="8576873"/>
        </p:xfrm>
        <a:graphic>
          <a:graphicData uri="http://schemas.openxmlformats.org/drawingml/2006/table">
            <a:tbl>
              <a:tblPr bandRow="1">
                <a:tableStyleId>{8799B23B-EC83-4686-B30A-512413B5E67A}</a:tableStyleId>
              </a:tblPr>
              <a:tblGrid>
                <a:gridCol w="1953057">
                  <a:extLst>
                    <a:ext uri="{9D8B030D-6E8A-4147-A177-3AD203B41FA5}">
                      <a16:colId xmlns:a16="http://schemas.microsoft.com/office/drawing/2014/main" val="20000"/>
                    </a:ext>
                  </a:extLst>
                </a:gridCol>
                <a:gridCol w="3961969">
                  <a:extLst>
                    <a:ext uri="{9D8B030D-6E8A-4147-A177-3AD203B41FA5}">
                      <a16:colId xmlns:a16="http://schemas.microsoft.com/office/drawing/2014/main" val="20001"/>
                    </a:ext>
                  </a:extLst>
                </a:gridCol>
              </a:tblGrid>
              <a:tr h="561398">
                <a:tc>
                  <a:txBody>
                    <a:bodyPr/>
                    <a:lstStyle/>
                    <a:p>
                      <a:pPr algn="just"/>
                      <a:r>
                        <a:rPr kumimoji="1" lang="ja-JP" altLang="en-US" sz="1600">
                          <a:latin typeface="Meiryo" charset="-128"/>
                          <a:ea typeface="Meiryo" charset="-128"/>
                          <a:cs typeface="Meiryo" charset="-128"/>
                        </a:rPr>
                        <a:t>イベント名</a:t>
                      </a:r>
                      <a:endParaRPr kumimoji="1" lang="en-US" altLang="ja-JP" sz="1600" dirty="0">
                        <a:latin typeface="Meiryo" charset="-128"/>
                        <a:ea typeface="Meiryo" charset="-128"/>
                        <a:cs typeface="Meiryo" charset="-128"/>
                      </a:endParaRPr>
                    </a:p>
                    <a:p>
                      <a:pPr algn="just"/>
                      <a:r>
                        <a:rPr kumimoji="1" lang="en-US" altLang="ja-JP" sz="1600" dirty="0">
                          <a:latin typeface="Meiryo" charset="-128"/>
                          <a:ea typeface="Meiryo" charset="-128"/>
                          <a:cs typeface="Meiryo" charset="-128"/>
                        </a:rPr>
                        <a:t>(</a:t>
                      </a:r>
                      <a:r>
                        <a:rPr kumimoji="1" lang="ja-JP" altLang="en-US" sz="1600">
                          <a:latin typeface="Meiryo" charset="-128"/>
                          <a:ea typeface="Meiryo" charset="-128"/>
                          <a:cs typeface="Meiryo" charset="-128"/>
                        </a:rPr>
                        <a:t>主催者</a:t>
                      </a:r>
                      <a:r>
                        <a:rPr kumimoji="1" lang="en-US" altLang="ja-JP" sz="1600" dirty="0">
                          <a:latin typeface="Meiryo" charset="-128"/>
                          <a:ea typeface="Meiryo" charset="-128"/>
                          <a:cs typeface="Meiryo" charset="-128"/>
                        </a:rPr>
                        <a:t>)</a:t>
                      </a: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0"/>
                  </a:ext>
                </a:extLst>
              </a:tr>
              <a:tr h="405605">
                <a:tc>
                  <a:txBody>
                    <a:bodyPr/>
                    <a:lstStyle/>
                    <a:p>
                      <a:r>
                        <a:rPr kumimoji="1" lang="ja-JP" altLang="en-US" sz="1600">
                          <a:latin typeface="Meiryo" charset="-128"/>
                          <a:ea typeface="Meiryo" charset="-128"/>
                          <a:cs typeface="Meiryo" charset="-128"/>
                        </a:rPr>
                        <a:t>対象</a:t>
                      </a:r>
                      <a:endParaRPr kumimoji="1" lang="ja-JP" altLang="en-US" sz="1600" dirty="0">
                        <a:latin typeface="Meiryo" charset="-128"/>
                        <a:ea typeface="Meiryo" charset="-128"/>
                        <a:cs typeface="Meiryo" charset="-128"/>
                      </a:endParaRP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1"/>
                  </a:ext>
                </a:extLst>
              </a:tr>
              <a:tr h="636712">
                <a:tc>
                  <a:txBody>
                    <a:bodyPr/>
                    <a:lstStyle/>
                    <a:p>
                      <a:r>
                        <a:rPr kumimoji="1" lang="ja-JP" altLang="en-US" sz="1600">
                          <a:latin typeface="Meiryo" charset="-128"/>
                          <a:ea typeface="Meiryo" charset="-128"/>
                          <a:cs typeface="Meiryo" charset="-128"/>
                        </a:rPr>
                        <a:t>開催地</a:t>
                      </a:r>
                      <a:endParaRPr kumimoji="1" lang="ja-JP" altLang="en-US" sz="1600" dirty="0">
                        <a:latin typeface="Meiryo" charset="-128"/>
                        <a:ea typeface="Meiryo" charset="-128"/>
                        <a:cs typeface="Meiryo" charset="-128"/>
                      </a:endParaRP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2"/>
                  </a:ext>
                </a:extLst>
              </a:tr>
              <a:tr h="674557">
                <a:tc>
                  <a:txBody>
                    <a:bodyPr/>
                    <a:lstStyle/>
                    <a:p>
                      <a:r>
                        <a:rPr kumimoji="1" lang="ja-JP" altLang="en-US" sz="1600">
                          <a:latin typeface="Meiryo" charset="-128"/>
                          <a:ea typeface="Meiryo" charset="-128"/>
                          <a:cs typeface="Meiryo" charset="-128"/>
                        </a:rPr>
                        <a:t>開催日</a:t>
                      </a:r>
                      <a:endParaRPr kumimoji="1" lang="ja-JP" altLang="en-US" sz="1600" dirty="0">
                        <a:latin typeface="Meiryo" charset="-128"/>
                        <a:ea typeface="Meiryo" charset="-128"/>
                        <a:cs typeface="Meiryo" charset="-128"/>
                      </a:endParaRP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3"/>
                  </a:ext>
                </a:extLst>
              </a:tr>
              <a:tr h="871537">
                <a:tc>
                  <a:txBody>
                    <a:bodyPr/>
                    <a:lstStyle/>
                    <a:p>
                      <a:r>
                        <a:rPr kumimoji="1" lang="ja-JP" altLang="en-US" sz="1600">
                          <a:latin typeface="Meiryo" charset="-128"/>
                          <a:ea typeface="Meiryo" charset="-128"/>
                          <a:cs typeface="Meiryo" charset="-128"/>
                        </a:rPr>
                        <a:t>内容</a:t>
                      </a:r>
                      <a:endParaRPr kumimoji="1" lang="ja-JP" altLang="en-US" sz="1600" dirty="0">
                        <a:latin typeface="Meiryo" charset="-128"/>
                        <a:ea typeface="Meiryo" charset="-128"/>
                        <a:cs typeface="Meiryo" charset="-128"/>
                      </a:endParaRPr>
                    </a:p>
                  </a:txBody>
                  <a:tcPr/>
                </a:tc>
                <a:tc>
                  <a:txBody>
                    <a:bodyPr/>
                    <a:lstStyle/>
                    <a:p>
                      <a:endParaRPr kumimoji="1" lang="ja-JP" altLang="en-US" sz="1600">
                        <a:latin typeface="Meiryo" charset="-128"/>
                        <a:ea typeface="Meiryo" charset="-128"/>
                        <a:cs typeface="Meiryo" charset="-128"/>
                      </a:endParaRPr>
                    </a:p>
                  </a:txBody>
                  <a:tcPr/>
                </a:tc>
                <a:extLst>
                  <a:ext uri="{0D108BD9-81ED-4DB2-BD59-A6C34878D82A}">
                    <a16:rowId xmlns:a16="http://schemas.microsoft.com/office/drawing/2014/main" val="10004"/>
                  </a:ext>
                </a:extLst>
              </a:tr>
              <a:tr h="700088">
                <a:tc>
                  <a:txBody>
                    <a:bodyPr/>
                    <a:lstStyle/>
                    <a:p>
                      <a:pPr algn="just"/>
                      <a:r>
                        <a:rPr kumimoji="1" lang="ja-JP" altLang="en-US" sz="1600" dirty="0">
                          <a:latin typeface="Meiryo" charset="-128"/>
                          <a:ea typeface="Meiryo" charset="-128"/>
                          <a:cs typeface="Meiryo" charset="-128"/>
                        </a:rPr>
                        <a:t>連絡先</a:t>
                      </a:r>
                    </a:p>
                  </a:txBody>
                  <a:tcPr/>
                </a:tc>
                <a:tc>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10005"/>
                  </a:ext>
                </a:extLst>
              </a:tr>
              <a:tr h="362106">
                <a:tc gridSpan="2">
                  <a:txBody>
                    <a:bodyPr/>
                    <a:lstStyle/>
                    <a:p>
                      <a:pPr algn="ctr"/>
                      <a:r>
                        <a:rPr kumimoji="1" lang="ja-JP" altLang="en-US" sz="1600">
                          <a:latin typeface="Meiryo" charset="-128"/>
                          <a:ea typeface="Meiryo" charset="-128"/>
                          <a:cs typeface="Meiryo" charset="-128"/>
                        </a:rPr>
                        <a:t>自由記述欄</a:t>
                      </a:r>
                      <a:endParaRPr kumimoji="1" lang="ja-JP" altLang="en-US" sz="1600" dirty="0">
                        <a:latin typeface="Meiryo" charset="-128"/>
                        <a:ea typeface="Meiryo" charset="-128"/>
                        <a:cs typeface="Meiryo" charset="-128"/>
                      </a:endParaRPr>
                    </a:p>
                  </a:txBody>
                  <a:tcPr/>
                </a:tc>
                <a:tc hMerge="1">
                  <a:txBody>
                    <a:bodyPr/>
                    <a:lstStyle/>
                    <a:p>
                      <a:endParaRPr kumimoji="1" lang="ja-JP" altLang="en-US" sz="1600" dirty="0">
                        <a:latin typeface="Meiryo" charset="-128"/>
                        <a:ea typeface="Meiryo" charset="-128"/>
                        <a:cs typeface="Meiryo" charset="-128"/>
                      </a:endParaRPr>
                    </a:p>
                  </a:txBody>
                  <a:tcPr/>
                </a:tc>
                <a:extLst>
                  <a:ext uri="{0D108BD9-81ED-4DB2-BD59-A6C34878D82A}">
                    <a16:rowId xmlns:a16="http://schemas.microsoft.com/office/drawing/2014/main" val="2531300310"/>
                  </a:ext>
                </a:extLst>
              </a:tr>
              <a:tr h="4347148">
                <a:tc gridSpan="2">
                  <a:txBody>
                    <a:bodyPr/>
                    <a:lstStyle/>
                    <a:p>
                      <a:pPr algn="just"/>
                      <a:endParaRPr kumimoji="1" lang="ja-JP" altLang="en-US" sz="1600" dirty="0">
                        <a:latin typeface="Meiryo" charset="-128"/>
                        <a:ea typeface="Meiryo" charset="-128"/>
                        <a:cs typeface="Meiryo" charset="-128"/>
                      </a:endParaRPr>
                    </a:p>
                  </a:txBody>
                  <a:tcPr/>
                </a:tc>
                <a:tc hMerge="1">
                  <a:txBody>
                    <a:bodyPr/>
                    <a:lstStyle/>
                    <a:p>
                      <a:endParaRPr kumimoji="1" lang="ja-JP" altLang="en-US"/>
                    </a:p>
                  </a:txBody>
                  <a:tcPr/>
                </a:tc>
                <a:extLst>
                  <a:ext uri="{0D108BD9-81ED-4DB2-BD59-A6C34878D82A}">
                    <a16:rowId xmlns:a16="http://schemas.microsoft.com/office/drawing/2014/main" val="417056532"/>
                  </a:ext>
                </a:extLst>
              </a:tr>
            </a:tbl>
          </a:graphicData>
        </a:graphic>
      </p:graphicFrame>
    </p:spTree>
    <p:extLst>
      <p:ext uri="{BB962C8B-B14F-4D97-AF65-F5344CB8AC3E}">
        <p14:creationId xmlns:p14="http://schemas.microsoft.com/office/powerpoint/2010/main" val="610625163"/>
      </p:ext>
    </p:extLst>
  </p:cSld>
  <p:clrMapOvr>
    <a:masterClrMapping/>
  </p:clrMapOvr>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202</Words>
  <Application>Microsoft Macintosh PowerPoint</Application>
  <PresentationFormat>A4 210 x 297 mm</PresentationFormat>
  <Paragraphs>37</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vt:lpstr>
      <vt:lpstr>游ゴシック</vt:lpstr>
      <vt:lpstr>游ゴシック Light</vt:lpstr>
      <vt:lpstr>Arial</vt:lpstr>
      <vt:lpstr>Calibri</vt:lpstr>
      <vt:lpstr>Calibri Light</vt:lpstr>
      <vt:lpstr>ホワイト</vt:lpstr>
      <vt:lpstr>SSII Job Board 注意事項</vt:lpstr>
      <vt:lpstr>SSII Job Board</vt:lpstr>
      <vt:lpstr>SSII Job Board</vt:lpstr>
      <vt:lpstr>SSII Job Board</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SSII Job Board</dc:title>
  <dc:creator>Eiichiro Momma</dc:creator>
  <cp:lastModifiedBy>Microsoft Office ユーザー</cp:lastModifiedBy>
  <cp:revision>8</cp:revision>
  <cp:lastPrinted>2017-03-17T03:05:36Z</cp:lastPrinted>
  <dcterms:created xsi:type="dcterms:W3CDTF">2017-03-17T02:42:21Z</dcterms:created>
  <dcterms:modified xsi:type="dcterms:W3CDTF">2018-04-07T04:06:53Z</dcterms:modified>
</cp:coreProperties>
</file>